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7" r:id="rId4"/>
    <p:sldId id="259" r:id="rId5"/>
    <p:sldId id="261" r:id="rId6"/>
    <p:sldId id="273" r:id="rId7"/>
    <p:sldId id="275" r:id="rId8"/>
    <p:sldId id="272" r:id="rId9"/>
    <p:sldId id="263" r:id="rId10"/>
    <p:sldId id="258" r:id="rId11"/>
    <p:sldId id="260" r:id="rId12"/>
    <p:sldId id="271" r:id="rId13"/>
    <p:sldId id="269" r:id="rId14"/>
    <p:sldId id="287" r:id="rId15"/>
    <p:sldId id="288" r:id="rId16"/>
    <p:sldId id="289" r:id="rId17"/>
    <p:sldId id="290" r:id="rId18"/>
    <p:sldId id="285" r:id="rId19"/>
    <p:sldId id="286" r:id="rId20"/>
    <p:sldId id="262" r:id="rId21"/>
    <p:sldId id="277" r:id="rId22"/>
    <p:sldId id="279" r:id="rId23"/>
    <p:sldId id="278" r:id="rId24"/>
    <p:sldId id="280" r:id="rId25"/>
    <p:sldId id="276" r:id="rId26"/>
    <p:sldId id="264" r:id="rId27"/>
    <p:sldId id="281" r:id="rId28"/>
    <p:sldId id="282" r:id="rId29"/>
    <p:sldId id="283" r:id="rId30"/>
    <p:sldId id="265" r:id="rId31"/>
    <p:sldId id="28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4489B-FBDD-464E-853C-86D3D7D41E75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44436-5648-7244-AB2C-D381C39FA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1103B-37AE-42D5-978D-50A9D86E3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F8E813-0253-449A-943E-502502E38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C34EE9-E4F9-4212-9E46-E846FF03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1EBC72-DA06-4A2A-85D8-B585FB73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D2A00A-3DAB-42BE-9C3A-983B2BFF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977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772A8-C351-4FAA-9159-DD30835A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157A4D-6572-44B2-8D49-3118FBB20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92028-7B03-4DBF-9B6C-289931E2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1623E8-0E38-4B7A-B6A3-89F04E64C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AF398-5E06-42D6-B42B-D2A97109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65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849F4E-C56F-49F4-A7CE-58986A1BC2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CCB298-CC1A-40D1-82B3-23841AB30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F70A80-5925-4FF6-92B7-39C178183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9534C-ADCE-4433-935C-4CE489D6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7BC27-8174-433E-847A-B84E5A35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85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81FAA-69C5-4889-B297-2770DA81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06212B-CA12-418F-B28E-9457574D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34DC8-907C-4AC1-BB4B-02A3AE22F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61B35-0D17-4A58-87F5-7CEA5F24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39B03-4BF3-4127-946A-D88F89A3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035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9C280-3A54-4E34-ABE9-904CF12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5A7BBD-A4D3-40DA-9920-2C024A9AB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EBFFA9-A012-4BBE-8D9F-356253BD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8C0D1-09CC-4CE5-B1B7-982C505B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8C01B5-AE9E-47E4-9135-8C59C61A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0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6E707-4F32-4DF6-9E5E-768FC1A34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1BEFD9-5E30-474C-8A18-48D31522E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CFD07D-8D14-4B16-97F3-D6AA286D8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8DE91F-63FC-412A-969A-D41F87AF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3C3AEA-4D94-4ED8-9500-17AF5D04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0AF6D9-811F-4C73-9AAE-6EF40A1F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048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7727A-ADE4-429E-AFB1-B703169E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1F35F9-6467-4446-ACE2-2FFD39DC8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56F90-BA77-48AC-8AFA-1B98C35C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226E74F-09FC-4CB1-8A65-270C61834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B54258-7501-4A85-8C37-9D1408EAE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136BF3-BF9D-4788-B11E-A843C32D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AB3367E-D3E6-4848-8EA9-D7D3708C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389B31-B1CD-41E1-845E-684ED5AC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5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48398-21EE-4ED4-95E5-ED1154F7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586BC-5ADE-4B13-BA05-7AA3B6888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756044-16F6-410F-AE41-FC22659AE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1F7FEE-BA21-476B-BF28-1AC5D5F3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53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5E8471-B0A4-4518-8974-549477B1A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69616D-9F4F-4295-886A-F142B155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6FFAB-27B6-406C-BED7-0621F784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82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C1D52-ADB2-4F4D-BBEE-E4FF6F92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927099-44F6-40B8-A21E-A69FC030C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C7A1C2-49C9-4D5C-9349-B3AF2A587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6943A-33ED-4C70-9A83-1087DD7C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8A10E-AAFC-4351-98FF-9A65B8CD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067BF2-9B25-41FF-9B46-8A3C9228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48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74B77-2C98-48A1-8825-4DE1DD80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329F7E-0414-4B1B-8504-62E1C8FFE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1B213C-28B8-401D-94EB-5DADB0E5B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42A8D0-F396-4E97-8A77-706F866F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5C8322-F10E-4A9B-A3AD-DA14A259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9E257A-E289-415F-8211-DEB36377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23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3089B4-AD7E-447D-B0FD-31AE1B829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455EF2-B480-450C-B2C0-B2E595C65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29FB3-2959-48DC-83D2-6BDFB136F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FE0F7-9771-496E-B656-04A606BF2CCD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D11A69-1640-4F8C-8000-88FCF2BCA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6C3771-C83D-416D-9FF5-9AE6DE2A6E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76975-4227-4468-B725-C75DE02BF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89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aerimm211@gmail.com" TargetMode="External"/><Relationship Id="rId2" Type="http://schemas.openxmlformats.org/officeDocument/2006/relationships/hyperlink" Target="mailto:nmhkahn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.html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wesomedata/awesome-public-dataset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E101C-05D3-4238-8C00-9D8EEA19A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2018-1 IT </a:t>
            </a:r>
            <a:r>
              <a:rPr lang="ko-KR" altLang="en-US" dirty="0"/>
              <a:t>집중교육</a:t>
            </a:r>
            <a:r>
              <a:rPr lang="en-US" altLang="ko-KR" dirty="0"/>
              <a:t>1</a:t>
            </a:r>
            <a:br>
              <a:rPr lang="en-US" altLang="ko-KR" dirty="0"/>
            </a:br>
            <a:r>
              <a:rPr lang="ko-KR" altLang="en-US" dirty="0"/>
              <a:t>커리큘럼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63AF9-F31D-4F99-AFE6-302D60246A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66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34610-A05B-4F46-982F-9A56747E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5F28F1-2035-434E-B3CE-37D563A9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81" y="2202417"/>
            <a:ext cx="4013258" cy="4063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897B7-1E2F-4146-A8B3-6C16109D790B}"/>
              </a:ext>
            </a:extLst>
          </p:cNvPr>
          <p:cNvSpPr txBox="1"/>
          <p:nvPr/>
        </p:nvSpPr>
        <p:spPr>
          <a:xfrm>
            <a:off x="5712822" y="2202417"/>
            <a:ext cx="629629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*EDA(Exploratory Data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/>
              <a:t>데이터 분석 전 최소값</a:t>
            </a:r>
            <a:r>
              <a:rPr lang="en-US" altLang="ko-KR" dirty="0"/>
              <a:t>, </a:t>
            </a:r>
            <a:r>
              <a:rPr lang="ko-KR" altLang="en-US" dirty="0"/>
              <a:t>최대값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 err="1"/>
              <a:t>분포등을</a:t>
            </a:r>
            <a:r>
              <a:rPr lang="ko-KR" altLang="en-US" dirty="0"/>
              <a:t> 미리 파악</a:t>
            </a:r>
            <a:r>
              <a:rPr lang="en-US" altLang="ko-KR" dirty="0"/>
              <a:t>(</a:t>
            </a:r>
            <a:r>
              <a:rPr lang="ko-KR" altLang="en-US" dirty="0"/>
              <a:t>데이터를 이해하는 과정</a:t>
            </a:r>
            <a:r>
              <a:rPr lang="en-US" altLang="ko-KR" dirty="0"/>
              <a:t>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/>
              <a:t>수치형 데이터를 확인하는 경우 데이터의 통계수치</a:t>
            </a:r>
            <a:r>
              <a:rPr lang="en-US" altLang="ko-KR" dirty="0"/>
              <a:t>(</a:t>
            </a:r>
            <a:r>
              <a:rPr lang="ko-KR" altLang="en-US" dirty="0"/>
              <a:t>최소값</a:t>
            </a:r>
            <a:r>
              <a:rPr lang="en-US" altLang="ko-KR" dirty="0"/>
              <a:t>, </a:t>
            </a:r>
            <a:r>
              <a:rPr lang="ko-KR" altLang="en-US" dirty="0"/>
              <a:t>최대값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 err="1"/>
              <a:t>중간값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를 확인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/>
              <a:t>데이터의 분포를 확인하는 경우 </a:t>
            </a:r>
            <a:r>
              <a:rPr lang="en-US" altLang="ko-KR" dirty="0"/>
              <a:t>plot(histogram, box plot, heat map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이용하여 데이터의 구조와 특징을 파악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dirty="0"/>
              <a:t>데이터의 구조 파악</a:t>
            </a:r>
            <a:r>
              <a:rPr lang="en-US" altLang="ko-KR" dirty="0"/>
              <a:t>, </a:t>
            </a:r>
            <a:r>
              <a:rPr lang="ko-KR" altLang="en-US" dirty="0"/>
              <a:t>가설평가</a:t>
            </a:r>
            <a:r>
              <a:rPr lang="en-US" altLang="ko-KR" dirty="0"/>
              <a:t>, </a:t>
            </a:r>
            <a:r>
              <a:rPr lang="ko-KR" altLang="en-US" dirty="0"/>
              <a:t>모델설계에 필요한 통계 </a:t>
            </a:r>
            <a:r>
              <a:rPr lang="ko-KR" altLang="en-US"/>
              <a:t>도구를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88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23F6A-6EBB-4891-8E1D-27495A0C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CC528-95D9-42FE-AE6D-EADD64CF9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풀고자 하는 문제에 필요한 </a:t>
            </a:r>
            <a:r>
              <a:rPr lang="en-US" altLang="ko-KR" dirty="0"/>
              <a:t>mining function</a:t>
            </a:r>
            <a:r>
              <a:rPr lang="ko-KR" altLang="en-US" dirty="0"/>
              <a:t>을 사용하여 모델을 설계</a:t>
            </a:r>
            <a:endParaRPr lang="en-US" altLang="ko-KR" dirty="0"/>
          </a:p>
          <a:p>
            <a:pPr lvl="1"/>
            <a:r>
              <a:rPr lang="en-US" altLang="ko-KR" dirty="0"/>
              <a:t>Clustering(Hierarchical, K-means, GMM, Spectral) 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Classification(SVM, Decision tree, KNN)</a:t>
            </a:r>
          </a:p>
          <a:p>
            <a:pPr lvl="1"/>
            <a:r>
              <a:rPr lang="en-US" altLang="ko-KR" dirty="0"/>
              <a:t>Regression(Linear, Logistic)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데이터를 이용해 만들어진 모델을 학습시킴</a:t>
            </a:r>
          </a:p>
        </p:txBody>
      </p:sp>
    </p:spTree>
    <p:extLst>
      <p:ext uri="{BB962C8B-B14F-4D97-AF65-F5344CB8AC3E}">
        <p14:creationId xmlns:p14="http://schemas.microsoft.com/office/powerpoint/2010/main" val="250760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31353-65C9-487C-815F-A08A60CC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5EC816-0D84-4F10-9BEA-39F937D0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모델의 성능을 평가하는 단계</a:t>
            </a:r>
            <a:endParaRPr lang="en-US" altLang="ko-KR" dirty="0"/>
          </a:p>
          <a:p>
            <a:r>
              <a:rPr lang="ko-KR" altLang="en-US" dirty="0"/>
              <a:t>모델에서 사용한 알고리즘의 성능을 평가</a:t>
            </a:r>
            <a:endParaRPr lang="en-US" altLang="ko-KR" dirty="0"/>
          </a:p>
          <a:p>
            <a:pPr lvl="1"/>
            <a:r>
              <a:rPr lang="en-US" altLang="ko-KR" dirty="0"/>
              <a:t>Ex) K-means </a:t>
            </a:r>
            <a:r>
              <a:rPr lang="ko-KR" altLang="en-US" dirty="0"/>
              <a:t>알고리즘을 사용했을 때 </a:t>
            </a:r>
            <a:r>
              <a:rPr lang="en-US" altLang="ko-KR" dirty="0"/>
              <a:t>accuracy, sensitivity, specificity</a:t>
            </a:r>
            <a:r>
              <a:rPr lang="ko-KR" altLang="en-US" dirty="0"/>
              <a:t>등을 측정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모델을 평가</a:t>
            </a:r>
            <a:endParaRPr lang="en-US" altLang="ko-KR" dirty="0"/>
          </a:p>
          <a:p>
            <a:pPr lvl="1"/>
            <a:r>
              <a:rPr lang="en-US" altLang="ko-KR" dirty="0"/>
              <a:t>Ex) Classification</a:t>
            </a:r>
            <a:r>
              <a:rPr lang="ko-KR" altLang="en-US" dirty="0"/>
              <a:t>을 수행할 때 어떤 알고리즘을 사용할 때 가장 성능이 좋은 지 평가 </a:t>
            </a:r>
            <a:r>
              <a:rPr lang="en-US" altLang="ko-KR" dirty="0"/>
              <a:t>– Cross validation</a:t>
            </a:r>
            <a:r>
              <a:rPr lang="ko-KR" altLang="en-US" dirty="0"/>
              <a:t>을 이용함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340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404D1-319A-4DB5-ABFD-9F79B98A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BD529-F861-4D4F-9AD8-2CF1AC0B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2236" cy="4344266"/>
          </a:xfrm>
        </p:spPr>
        <p:txBody>
          <a:bodyPr>
            <a:normAutofit/>
          </a:bodyPr>
          <a:lstStyle/>
          <a:p>
            <a:r>
              <a:rPr lang="ko-KR" altLang="en-US" dirty="0"/>
              <a:t>분류</a:t>
            </a:r>
            <a:r>
              <a:rPr lang="en-US" altLang="ko-KR" dirty="0"/>
              <a:t>(Classification)</a:t>
            </a:r>
          </a:p>
          <a:p>
            <a:pPr lvl="1">
              <a:buFontTx/>
              <a:buChar char="-"/>
            </a:pPr>
            <a:r>
              <a:rPr lang="ko-KR" altLang="en-US" dirty="0"/>
              <a:t>특정 정의를 이용하여 집단을 분류함</a:t>
            </a:r>
            <a:endParaRPr lang="en-US" altLang="ko-KR" dirty="0"/>
          </a:p>
        </p:txBody>
      </p:sp>
      <p:pic>
        <p:nvPicPr>
          <p:cNvPr id="1026" name="Picture 2" descr="classification machine learning에 대한 이미지 검색결과">
            <a:extLst>
              <a:ext uri="{FF2B5EF4-FFF2-40B4-BE49-F238E27FC236}">
                <a16:creationId xmlns:a16="http://schemas.microsoft.com/office/drawing/2014/main" id="{BAC9981D-C888-4D2B-9636-09978CF7D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222" y="1690688"/>
            <a:ext cx="4023170" cy="402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0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404D1-319A-4DB5-ABFD-9F79B98A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BD529-F861-4D4F-9AD8-2CF1AC0B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29727" cy="4833793"/>
          </a:xfrm>
        </p:spPr>
        <p:txBody>
          <a:bodyPr>
            <a:normAutofit/>
          </a:bodyPr>
          <a:lstStyle/>
          <a:p>
            <a:r>
              <a:rPr lang="ko-KR" altLang="en-US" dirty="0"/>
              <a:t>군집화</a:t>
            </a:r>
            <a:r>
              <a:rPr lang="en-US" altLang="ko-KR" dirty="0"/>
              <a:t>(Clustering)</a:t>
            </a:r>
          </a:p>
          <a:p>
            <a:pPr lvl="1">
              <a:buFontTx/>
              <a:buChar char="-"/>
            </a:pPr>
            <a:r>
              <a:rPr lang="ko-KR" altLang="en-US" dirty="0"/>
              <a:t>구체적인 특징을 공유하는 집단을 군집화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36FDEC-7B18-46C5-BA10-0CD00CAA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309" y="1825624"/>
            <a:ext cx="5808964" cy="386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5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404D1-319A-4DB5-ABFD-9F79B98A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BD529-F861-4D4F-9AD8-2CF1AC0B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9509" cy="4667250"/>
          </a:xfrm>
        </p:spPr>
        <p:txBody>
          <a:bodyPr>
            <a:normAutofit/>
          </a:bodyPr>
          <a:lstStyle/>
          <a:p>
            <a:r>
              <a:rPr lang="ko-KR" altLang="en-US" dirty="0"/>
              <a:t>연관성</a:t>
            </a:r>
            <a:r>
              <a:rPr lang="en-US" altLang="ko-KR" dirty="0"/>
              <a:t>(Association)</a:t>
            </a:r>
          </a:p>
          <a:p>
            <a:pPr lvl="1">
              <a:buFontTx/>
              <a:buChar char="-"/>
            </a:pPr>
            <a:r>
              <a:rPr lang="ko-KR" altLang="en-US" dirty="0"/>
              <a:t>동시에 발생한 </a:t>
            </a:r>
            <a:r>
              <a:rPr lang="ko-KR" altLang="en-US" dirty="0" err="1"/>
              <a:t>사건간의</a:t>
            </a:r>
            <a:r>
              <a:rPr lang="ko-KR" altLang="en-US" dirty="0"/>
              <a:t> 관계를 정의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CB906-922D-455B-A8AF-281D84787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72"/>
          <a:stretch/>
        </p:blipFill>
        <p:spPr>
          <a:xfrm>
            <a:off x="6875550" y="1690688"/>
            <a:ext cx="3705365" cy="2790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FD46A2-A3CC-4A65-9A25-15091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9" b="30652"/>
          <a:stretch/>
        </p:blipFill>
        <p:spPr>
          <a:xfrm>
            <a:off x="6875550" y="4511584"/>
            <a:ext cx="3357684" cy="15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0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404D1-319A-4DB5-ABFD-9F79B98A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BD529-F861-4D4F-9AD8-2CF1AC0B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7869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연속성</a:t>
            </a:r>
            <a:r>
              <a:rPr lang="en-US" altLang="ko-KR" dirty="0"/>
              <a:t>(Sequencing)</a:t>
            </a:r>
          </a:p>
          <a:p>
            <a:pPr lvl="1">
              <a:buFontTx/>
              <a:buChar char="-"/>
            </a:pPr>
            <a:r>
              <a:rPr lang="ko-KR" altLang="en-US" dirty="0"/>
              <a:t>특정 기간에 걸쳐 발생하는 관계를 규명</a:t>
            </a:r>
            <a:endParaRPr lang="en-US" altLang="ko-KR" dirty="0"/>
          </a:p>
          <a:p>
            <a:pPr lvl="1">
              <a:buFontTx/>
              <a:buChar char="-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인과관계</a:t>
            </a:r>
            <a:r>
              <a:rPr lang="en-US" altLang="ko-KR" dirty="0"/>
              <a:t>, </a:t>
            </a:r>
            <a:r>
              <a:rPr lang="ko-KR" altLang="en-US" dirty="0"/>
              <a:t>시간적 관계를 반영한 </a:t>
            </a:r>
            <a:r>
              <a:rPr lang="ko-KR" altLang="en-US" dirty="0" err="1"/>
              <a:t>사건간의</a:t>
            </a:r>
            <a:r>
              <a:rPr lang="ko-KR" altLang="en-US" dirty="0"/>
              <a:t> 관계를 정의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E3D8B0-B6AF-4F07-BD24-A8FB8480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820" y="1468923"/>
            <a:ext cx="4886325" cy="3343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C7F2CA-4E9D-4261-8CD9-76C932EF7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264" y="4812198"/>
            <a:ext cx="2356139" cy="18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54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404D1-319A-4DB5-ABFD-9F79B98A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BD529-F861-4D4F-9AD8-2CF1AC0B8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예측</a:t>
            </a:r>
            <a:r>
              <a:rPr lang="en-US" altLang="ko-KR" dirty="0"/>
              <a:t>(Forecasting)</a:t>
            </a:r>
          </a:p>
          <a:p>
            <a:pPr lvl="1">
              <a:buFontTx/>
              <a:buChar char="-"/>
            </a:pPr>
            <a:r>
              <a:rPr lang="ko-KR" altLang="en-US" dirty="0"/>
              <a:t>데이터 집합내의 패턴을 분석하여 이를 기반으로 미래 사건을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A62877-DAB1-4427-8C36-29A501C3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887" y="1339850"/>
            <a:ext cx="52959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24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1E472-75A4-4561-BDDE-F52A484E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E3CF80-DFC7-452D-80FF-347105DF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음악</a:t>
            </a:r>
            <a:r>
              <a:rPr lang="en-US" altLang="ko-KR" dirty="0"/>
              <a:t>/</a:t>
            </a:r>
            <a:r>
              <a:rPr lang="ko-KR" altLang="en-US" dirty="0"/>
              <a:t>영화 추천 시스템</a:t>
            </a:r>
            <a:endParaRPr lang="en-US" altLang="ko-KR" dirty="0"/>
          </a:p>
          <a:p>
            <a:r>
              <a:rPr lang="ko-KR" altLang="en-US" dirty="0"/>
              <a:t>스포츠 경기 결과 예측 시스템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이전 프로젝트 주제들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시세 예측</a:t>
            </a:r>
            <a:endParaRPr lang="en-US" altLang="ko-KR" dirty="0"/>
          </a:p>
          <a:p>
            <a:pPr lvl="1"/>
            <a:r>
              <a:rPr lang="ko-KR" altLang="en-US" dirty="0"/>
              <a:t>총선 결과 예측</a:t>
            </a:r>
            <a:endParaRPr lang="en-US" altLang="ko-KR" dirty="0"/>
          </a:p>
          <a:p>
            <a:pPr lvl="1"/>
            <a:r>
              <a:rPr lang="ko-KR" altLang="en-US" dirty="0"/>
              <a:t>휴대폰 요금제 추천</a:t>
            </a:r>
            <a:endParaRPr lang="en-US" altLang="ko-KR" dirty="0"/>
          </a:p>
          <a:p>
            <a:pPr lvl="1"/>
            <a:r>
              <a:rPr lang="ko-KR" altLang="en-US" dirty="0"/>
              <a:t>상권분석</a:t>
            </a:r>
            <a:endParaRPr lang="en-US" altLang="ko-KR" dirty="0"/>
          </a:p>
          <a:p>
            <a:pPr lvl="1"/>
            <a:r>
              <a:rPr lang="ko-KR" altLang="en-US" dirty="0"/>
              <a:t>미세먼지와 호흡기질환 발생의 상관관계 파악</a:t>
            </a:r>
          </a:p>
        </p:txBody>
      </p:sp>
    </p:spTree>
    <p:extLst>
      <p:ext uri="{BB962C8B-B14F-4D97-AF65-F5344CB8AC3E}">
        <p14:creationId xmlns:p14="http://schemas.microsoft.com/office/powerpoint/2010/main" val="285228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D7803-C2BA-4C54-8B5F-CED6A3CE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4C720-0F62-4630-8C7B-3755FAD0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351"/>
            <a:ext cx="3237411" cy="552277"/>
          </a:xfrm>
        </p:spPr>
        <p:txBody>
          <a:bodyPr/>
          <a:lstStyle/>
          <a:p>
            <a:r>
              <a:rPr lang="ko-KR" altLang="en-US" dirty="0"/>
              <a:t>영화 흥행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8D86E4-605E-4FAB-AC0C-B27EEEF7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67" y="2391837"/>
            <a:ext cx="4925182" cy="36901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562BF3-6C8D-4D4E-BAB7-2F37989B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816" y="2391837"/>
            <a:ext cx="4850803" cy="36901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895ED3-F949-45EE-AA9D-C8A2F87ED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21" y="1904489"/>
            <a:ext cx="5997625" cy="4467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B44531-C8F7-4297-B41A-31FB63CD2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202" y="1690688"/>
            <a:ext cx="6099598" cy="45344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AD4F2D-4FBE-4FAF-BFE4-1FBFF030F1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689" y="1717939"/>
            <a:ext cx="6435579" cy="46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5439F-2A8B-436C-9C68-DB526E9C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96615-F595-4656-968B-90B9CE323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안남혁</a:t>
            </a:r>
            <a:endParaRPr lang="en-US" altLang="ko-KR" dirty="0"/>
          </a:p>
          <a:p>
            <a:pPr lvl="1"/>
            <a:r>
              <a:rPr lang="en-US" altLang="ko-KR" dirty="0"/>
              <a:t>Email : </a:t>
            </a:r>
            <a:r>
              <a:rPr lang="en-US" altLang="ko-KR" dirty="0">
                <a:hlinkClick r:id="rId2"/>
              </a:rPr>
              <a:t>nmhkahn@gmail.com</a:t>
            </a:r>
            <a:endParaRPr lang="en-US" altLang="ko-KR" dirty="0"/>
          </a:p>
          <a:p>
            <a:pPr lvl="1"/>
            <a:r>
              <a:rPr lang="en-US" altLang="ko-KR" dirty="0"/>
              <a:t>Office : </a:t>
            </a:r>
            <a:r>
              <a:rPr lang="ko-KR" altLang="en-US" dirty="0" err="1"/>
              <a:t>산학원</a:t>
            </a:r>
            <a:r>
              <a:rPr lang="ko-KR" altLang="en-US" dirty="0"/>
              <a:t> </a:t>
            </a:r>
            <a:r>
              <a:rPr lang="en-US" altLang="ko-KR" dirty="0"/>
              <a:t>434</a:t>
            </a:r>
            <a:r>
              <a:rPr lang="ko-KR" altLang="en-US" dirty="0"/>
              <a:t>호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r>
              <a:rPr lang="ko-KR" altLang="en-US" dirty="0" err="1"/>
              <a:t>김태림</a:t>
            </a:r>
            <a:endParaRPr lang="en-US" altLang="ko-KR" dirty="0"/>
          </a:p>
          <a:p>
            <a:pPr lvl="1"/>
            <a:r>
              <a:rPr lang="en-US" altLang="ko-KR" dirty="0"/>
              <a:t>Email : </a:t>
            </a:r>
            <a:r>
              <a:rPr lang="en-US" altLang="ko-KR" dirty="0">
                <a:hlinkClick r:id="rId3"/>
              </a:rPr>
              <a:t>taerimm211@gmail.com</a:t>
            </a:r>
            <a:endParaRPr lang="en-US" altLang="ko-KR" dirty="0"/>
          </a:p>
          <a:p>
            <a:pPr lvl="1"/>
            <a:r>
              <a:rPr lang="en-US" altLang="ko-KR" dirty="0"/>
              <a:t>Office : </a:t>
            </a:r>
            <a:r>
              <a:rPr lang="ko-KR" altLang="en-US" dirty="0" err="1"/>
              <a:t>산학원</a:t>
            </a:r>
            <a:r>
              <a:rPr lang="ko-KR" altLang="en-US" dirty="0"/>
              <a:t> </a:t>
            </a:r>
            <a:r>
              <a:rPr lang="en-US" altLang="ko-KR" dirty="0"/>
              <a:t>616</a:t>
            </a:r>
            <a:r>
              <a:rPr lang="ko-KR" altLang="en-US" dirty="0"/>
              <a:t>호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22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7ADE7-6838-40DA-839D-388AB1A81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Deep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18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43" y="1690688"/>
            <a:ext cx="9094513" cy="4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64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Deep </a:t>
            </a:r>
            <a:r>
              <a:rPr lang="en-US" dirty="0"/>
              <a:t>Learning?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2517"/>
            <a:ext cx="10058400" cy="434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063" y="2492261"/>
            <a:ext cx="6560871" cy="3199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07" y="2799035"/>
            <a:ext cx="4111735" cy="25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82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Everywhere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31" y="1825625"/>
            <a:ext cx="9005138" cy="4351338"/>
          </a:xfrm>
        </p:spPr>
      </p:pic>
    </p:spTree>
    <p:extLst>
      <p:ext uri="{BB962C8B-B14F-4D97-AF65-F5344CB8AC3E}">
        <p14:creationId xmlns:p14="http://schemas.microsoft.com/office/powerpoint/2010/main" val="70234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  <a:p>
            <a:r>
              <a:rPr lang="en-US" dirty="0"/>
              <a:t>Convolutional Neural Network (CNN)</a:t>
            </a:r>
          </a:p>
          <a:p>
            <a:pPr lvl="1"/>
            <a:r>
              <a:rPr lang="ko-KR" altLang="en-US" dirty="0"/>
              <a:t>주로 이미지를 분석하는데 사용됨</a:t>
            </a:r>
            <a:endParaRPr lang="en-US" dirty="0"/>
          </a:p>
          <a:p>
            <a:r>
              <a:rPr lang="en-US" dirty="0"/>
              <a:t>Recurrent Neural Network (RNN)</a:t>
            </a:r>
          </a:p>
          <a:p>
            <a:pPr lvl="1"/>
            <a:r>
              <a:rPr lang="ko-KR" altLang="en-US" dirty="0"/>
              <a:t>주로 텍스트 혹은 시계열 데이터를 분석하는데 사용됨</a:t>
            </a:r>
            <a:endParaRPr lang="en-US" dirty="0"/>
          </a:p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Deep learning framework</a:t>
            </a:r>
          </a:p>
        </p:txBody>
      </p:sp>
    </p:spTree>
    <p:extLst>
      <p:ext uri="{BB962C8B-B14F-4D97-AF65-F5344CB8AC3E}">
        <p14:creationId xmlns:p14="http://schemas.microsoft.com/office/powerpoint/2010/main" val="1720060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3966C-1698-46F2-B08C-FB58ED19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응용 사례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48" y="2079440"/>
            <a:ext cx="9858703" cy="40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56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3966C-1698-46F2-B08C-FB58ED19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응용 사례</a:t>
            </a:r>
            <a:r>
              <a:rPr lang="en-US" altLang="ko-KR" dirty="0"/>
              <a:t> </a:t>
            </a:r>
            <a:r>
              <a:rPr lang="mr-IN" altLang="ko-KR" dirty="0"/>
              <a:t>–</a:t>
            </a:r>
            <a:r>
              <a:rPr lang="en-US" altLang="ko-KR" dirty="0"/>
              <a:t> Super-resolution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01" y="1911466"/>
            <a:ext cx="8619797" cy="44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3966C-1698-46F2-B08C-FB58ED19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응용 사례</a:t>
            </a:r>
            <a:r>
              <a:rPr lang="en-US" altLang="ko-KR" dirty="0"/>
              <a:t> </a:t>
            </a:r>
            <a:r>
              <a:rPr lang="mr-IN" altLang="ko-KR" dirty="0"/>
              <a:t>–</a:t>
            </a:r>
            <a:r>
              <a:rPr lang="en-US" altLang="ko-KR" dirty="0"/>
              <a:t> Colorization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81903" y="840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43" y="1685863"/>
            <a:ext cx="7164114" cy="489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7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3966C-1698-46F2-B08C-FB58ED19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응용 사례</a:t>
            </a:r>
            <a:r>
              <a:rPr lang="en-US" altLang="ko-KR" dirty="0"/>
              <a:t> </a:t>
            </a:r>
            <a:r>
              <a:rPr lang="mr-IN" altLang="ko-KR" dirty="0"/>
              <a:t>–</a:t>
            </a:r>
            <a:r>
              <a:rPr lang="en-US" altLang="ko-KR" dirty="0"/>
              <a:t> Style Transfer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81903" y="840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2408129"/>
            <a:ext cx="12065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B62EE-3DC7-4692-8DFA-DCFB995F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Curriculum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92722D-16B3-427B-8837-F52A504E9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Lab class</a:t>
            </a:r>
          </a:p>
          <a:p>
            <a:pPr lvl="1"/>
            <a:r>
              <a:rPr lang="en-US" altLang="ko-KR" dirty="0"/>
              <a:t>Tutorial(Language, Framework)</a:t>
            </a:r>
          </a:p>
          <a:p>
            <a:pPr lvl="1"/>
            <a:r>
              <a:rPr lang="en-US" altLang="ko-KR" dirty="0"/>
              <a:t>Practice </a:t>
            </a:r>
          </a:p>
          <a:p>
            <a:pPr lvl="1"/>
            <a:r>
              <a:rPr lang="en-US" altLang="ko-KR" dirty="0"/>
              <a:t>Q&amp;A for project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Homework </a:t>
            </a:r>
          </a:p>
          <a:p>
            <a:r>
              <a:rPr lang="en-US" altLang="ko-KR" dirty="0"/>
              <a:t>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21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B500E-5A7D-4E0C-BF4F-DE837C13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 응용 사례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6" y="2375337"/>
            <a:ext cx="5793599" cy="36238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43" y="1294250"/>
            <a:ext cx="6119057" cy="55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1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B500E-5A7D-4E0C-BF4F-DE837C13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 응용 사례 </a:t>
            </a:r>
            <a:r>
              <a:rPr lang="mr-IN" altLang="ko-KR" dirty="0"/>
              <a:t>–</a:t>
            </a:r>
            <a:r>
              <a:rPr lang="ko-KR" altLang="en-US" dirty="0"/>
              <a:t> 이미지 캡셔닝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6622"/>
            <a:ext cx="12192000" cy="236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6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60D25-1170-42DD-B60F-46833CE1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parts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B9160-48C9-44EA-A5D1-5A8950E48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mining</a:t>
            </a:r>
          </a:p>
          <a:p>
            <a:endParaRPr lang="en-US" altLang="ko-KR" dirty="0"/>
          </a:p>
          <a:p>
            <a:r>
              <a:rPr lang="en-US" altLang="ko-KR" dirty="0"/>
              <a:t>Deep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12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7ADE7-6838-40DA-839D-388AB1A81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Data mining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13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2F3A1-060D-462B-9A19-524686F5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A528E7-FDB9-41A9-AE4A-AF6E11ED5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1023" cy="4351338"/>
          </a:xfrm>
        </p:spPr>
        <p:txBody>
          <a:bodyPr/>
          <a:lstStyle/>
          <a:p>
            <a:r>
              <a:rPr lang="ko-KR" altLang="en-US" dirty="0"/>
              <a:t>데이터로부터 정보를 얻어내고 </a:t>
            </a:r>
            <a:r>
              <a:rPr lang="ko-KR" altLang="en-US" dirty="0" err="1"/>
              <a:t>의미있는</a:t>
            </a:r>
            <a:r>
              <a:rPr lang="ko-KR" altLang="en-US" dirty="0"/>
              <a:t> </a:t>
            </a:r>
            <a:r>
              <a:rPr lang="ko-KR" altLang="en-US" dirty="0" err="1"/>
              <a:t>정보들로부터</a:t>
            </a:r>
            <a:r>
              <a:rPr lang="ko-KR" altLang="en-US" dirty="0"/>
              <a:t> 패턴</a:t>
            </a:r>
            <a:r>
              <a:rPr lang="en-US" altLang="ko-KR" dirty="0"/>
              <a:t>, </a:t>
            </a:r>
            <a:r>
              <a:rPr lang="ko-KR" altLang="en-US" dirty="0"/>
              <a:t>상관관계를 파악하고 다음 상황을 예측</a:t>
            </a:r>
            <a:r>
              <a:rPr lang="en-US" altLang="ko-KR" dirty="0"/>
              <a:t>/</a:t>
            </a:r>
            <a:r>
              <a:rPr lang="ko-KR" altLang="en-US" dirty="0"/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121726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2310A-EB1F-4954-9099-6F3235CD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BF1094-7CC5-4FF1-A0CE-2851DA12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59" y="1615823"/>
            <a:ext cx="7687727" cy="434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8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FA8AE-E228-4866-89C6-2F170A07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99567-1D1C-4CAC-A209-62C59776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풀고자 하는 문제를 명확히 정의함</a:t>
            </a:r>
            <a:endParaRPr lang="en-US" altLang="ko-KR" dirty="0"/>
          </a:p>
          <a:p>
            <a:r>
              <a:rPr lang="ko-KR" altLang="en-US" dirty="0"/>
              <a:t>풀고자 하는 문제에 대한 데이터가 충분한 지 확인해야함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Public database</a:t>
            </a:r>
          </a:p>
          <a:p>
            <a:pPr lvl="1"/>
            <a:r>
              <a:rPr lang="en-US" altLang="ko-KR" dirty="0"/>
              <a:t>Kaggle : </a:t>
            </a:r>
            <a:r>
              <a:rPr lang="en-US" altLang="ko-KR" dirty="0">
                <a:hlinkClick r:id="rId2"/>
              </a:rPr>
              <a:t>https://www.kaggle.com</a:t>
            </a:r>
            <a:endParaRPr lang="en-US" altLang="ko-KR" dirty="0"/>
          </a:p>
          <a:p>
            <a:pPr lvl="1"/>
            <a:r>
              <a:rPr lang="en-US" altLang="ko-KR" dirty="0"/>
              <a:t>UCI dataset : </a:t>
            </a:r>
            <a:r>
              <a:rPr lang="en-US" altLang="ko-KR" dirty="0">
                <a:hlinkClick r:id="rId3"/>
              </a:rPr>
              <a:t>https://archive.ics.uci.edu/ml/datasets.html</a:t>
            </a:r>
            <a:endParaRPr lang="en-US" altLang="ko-KR" dirty="0"/>
          </a:p>
          <a:p>
            <a:pPr lvl="1"/>
            <a:r>
              <a:rPr lang="en-US" altLang="ko-KR" dirty="0"/>
              <a:t>Awesome dataset : </a:t>
            </a:r>
            <a:r>
              <a:rPr lang="en-US" altLang="ko-KR" dirty="0">
                <a:hlinkClick r:id="rId4"/>
              </a:rPr>
              <a:t>https://github.com/awesomedata/awesome-public-datasets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13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2D198-F2FF-4C47-A7A8-81A64DC9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5D8660-0142-47D9-9AE3-307A725B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85"/>
          <a:stretch/>
        </p:blipFill>
        <p:spPr>
          <a:xfrm>
            <a:off x="720755" y="1753299"/>
            <a:ext cx="5235428" cy="3986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F4B00C-D875-4C6C-8F72-E1B4DCCC7C37}"/>
              </a:ext>
            </a:extLst>
          </p:cNvPr>
          <p:cNvSpPr txBox="1"/>
          <p:nvPr/>
        </p:nvSpPr>
        <p:spPr>
          <a:xfrm>
            <a:off x="6235819" y="1953596"/>
            <a:ext cx="5529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수집</a:t>
            </a:r>
            <a:r>
              <a:rPr lang="en-US" altLang="ko-KR" dirty="0"/>
              <a:t>(data collection)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정리</a:t>
            </a:r>
            <a:r>
              <a:rPr lang="en-US" altLang="ko-KR" dirty="0"/>
              <a:t>(data cleansing)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형식화</a:t>
            </a:r>
            <a:r>
              <a:rPr lang="en-US" altLang="ko-KR" dirty="0"/>
              <a:t>(data formatting)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준비 시 위의 과정이 필요</a:t>
            </a:r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908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504</Words>
  <Application>Microsoft Office PowerPoint</Application>
  <PresentationFormat>와이드스크린</PresentationFormat>
  <Paragraphs>112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맑은 고딕</vt:lpstr>
      <vt:lpstr>Arial</vt:lpstr>
      <vt:lpstr>Calibri</vt:lpstr>
      <vt:lpstr>Mangal</vt:lpstr>
      <vt:lpstr>Office 테마</vt:lpstr>
      <vt:lpstr>2018-1 IT 집중교육1 커리큘럼</vt:lpstr>
      <vt:lpstr>TA</vt:lpstr>
      <vt:lpstr>Curriculum</vt:lpstr>
      <vt:lpstr>Main parts</vt:lpstr>
      <vt:lpstr>Data mining</vt:lpstr>
      <vt:lpstr>목표</vt:lpstr>
      <vt:lpstr>진행 과정</vt:lpstr>
      <vt:lpstr>문제 정의</vt:lpstr>
      <vt:lpstr>데이터 준비</vt:lpstr>
      <vt:lpstr>데이터 탐색</vt:lpstr>
      <vt:lpstr>모델 설계</vt:lpstr>
      <vt:lpstr>평가</vt:lpstr>
      <vt:lpstr>활용</vt:lpstr>
      <vt:lpstr>활용</vt:lpstr>
      <vt:lpstr>활용</vt:lpstr>
      <vt:lpstr>활용</vt:lpstr>
      <vt:lpstr>활용</vt:lpstr>
      <vt:lpstr>활용예시</vt:lpstr>
      <vt:lpstr>활용예시</vt:lpstr>
      <vt:lpstr>Deep learning</vt:lpstr>
      <vt:lpstr>What is Deep Learning?</vt:lpstr>
      <vt:lpstr>What is Deep Learning?</vt:lpstr>
      <vt:lpstr>Why Deep Learning?</vt:lpstr>
      <vt:lpstr>Deep Learning Everywhere</vt:lpstr>
      <vt:lpstr>What we will learn?</vt:lpstr>
      <vt:lpstr>CNN 응용 사례</vt:lpstr>
      <vt:lpstr>CNN 응용 사례 – Super-resolution</vt:lpstr>
      <vt:lpstr>CNN 응용 사례 – Colorization</vt:lpstr>
      <vt:lpstr>CNN 응용 사례 – Style Transfer</vt:lpstr>
      <vt:lpstr>RNN 응용 사례</vt:lpstr>
      <vt:lpstr>RNN 응용 사례 – 이미지 캡셔닝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2018-1 집중교육1 커리큘럼</dc:title>
  <dc:creator>TaeRim Kim</dc:creator>
  <cp:lastModifiedBy>TaeRim Kim</cp:lastModifiedBy>
  <cp:revision>119</cp:revision>
  <dcterms:created xsi:type="dcterms:W3CDTF">2018-02-21T00:34:01Z</dcterms:created>
  <dcterms:modified xsi:type="dcterms:W3CDTF">2018-03-02T06:27:43Z</dcterms:modified>
</cp:coreProperties>
</file>